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webm" ContentType="video/webm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4" Type="http://schemas.openxmlformats.org/officeDocument/2006/relationships/viewProps" Target="viewProps.xml" /><Relationship Id="rId5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6" Type="http://schemas.openxmlformats.org/officeDocument/2006/relationships/tableStyles" Target="tableStyles.xml" /><Relationship Id="rId5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ournals.aps.org/prresearch/abstract/10.1103/PhysRevResearch.5.L042037" TargetMode="External" /><Relationship Id="rId3" Type="http://schemas.openxmlformats.org/officeDocument/2006/relationships/hyperlink" Target="https://www.biorxiv.org/content/10.1101/2025.02.10.637311v2" TargetMode="Externa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2.jpg" /><Relationship Id="rId2" Type="http://schemas.openxmlformats.org/officeDocument/2006/relationships/image" Target="../media/image11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webm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101/2024.03.17.585258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101/2024.03.17.585258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lifesciences.org/articles/36440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lifesciences.org/articles/36440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lifesciences.org/articles/36440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lifesciences.org/reviewed-preprints/91258" TargetMode="Externa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lifesciences.org/reviewed-preprints/91258" TargetMode="Externa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lifesciences.org/reviewed-preprints/91258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ournals.aps.org/prresearch/abstract/10.1103/PhysRevResearch.5.L042037" TargetMode="Externa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5.webm" /><Relationship Id="rId2" Type="http://schemas.openxmlformats.org/officeDocument/2006/relationships/image" Target="../media/image24.webm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biorxiv.org/content/10.1101/2025.02.06.636794v1" TargetMode="Externa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jp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webm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2.jpg" /><Relationship Id="rId2" Type="http://schemas.openxmlformats.org/officeDocument/2006/relationships/image" Target="../media/image31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098/rspb.1982.0093" TargetMode="Externa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lifesciences.org/articles/26000" TargetMode="Externa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.webm" /><Relationship Id="rId2" Type="http://schemas.openxmlformats.org/officeDocument/2006/relationships/image" Target="../media/image2.webm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jp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Relationship Id="rId3" Type="http://schemas.openxmlformats.org/officeDocument/2006/relationships/image" Target="../media/image6.png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webm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Evolutionary neurobiology of zooplankton larvae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COS SAB 2025</a:t>
            </a:r>
            <a:br/>
            <a:br/>
            <a:r>
              <a:rPr/>
              <a:t>Gáspár Jékely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Poon et al. 2023</a:t>
            </a:r>
            <a:r>
              <a:rPr/>
              <a:t> </a:t>
            </a:r>
            <a:r>
              <a:rPr>
                <a:hlinkClick r:id="rId3"/>
              </a:rPr>
              <a:t>Poon et al. 2025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Array tomography for vEM and connectomics</a:t>
            </a:r>
          </a:p>
        </p:txBody>
      </p:sp>
      <p:pic>
        <p:nvPicPr>
          <p:cNvPr descr="images/Connectome/AT_SEM_image9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51000"/>
            <a:ext cx="40386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onnectome/Zeiss_Gemini500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97500" y="1193800"/>
            <a:ext cx="254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Whole-body connectome of a segmented annelid larva</a:t>
            </a:r>
          </a:p>
        </p:txBody>
      </p:sp>
      <p:pic>
        <p:nvPicPr>
          <p:cNvPr descr="movies/Video1_Connectome_paper.webm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Verasztó &amp; Jasek et al. (2024)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1000" b="-4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Information flow from sensors to effectors</a:t>
            </a:r>
          </a:p>
        </p:txBody>
      </p:sp>
      <p:pic>
        <p:nvPicPr>
          <p:cNvPr descr="images/Connectome/Figure4_fig_suppl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Verasztó &amp; Jasek et al. (2024)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UV response in </a:t>
            </a:r>
            <a:r>
              <a:rPr i="1"/>
              <a:t>Platynereis</a:t>
            </a:r>
            <a:r>
              <a:rPr/>
              <a:t> larvae</a:t>
            </a:r>
          </a:p>
        </p:txBody>
      </p:sp>
      <p:pic>
        <p:nvPicPr>
          <p:cNvPr descr="images/Platynereis_3d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41700" y="1193800"/>
            <a:ext cx="2273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Verasztó, Gühmann et al. (2018)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Brain ciliary photoreceptors with ramified cilia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Verasztó, Gühmann et al. (2018)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Nervous systems evolved in the sea</a:t>
            </a:r>
          </a:p>
        </p:txBody>
      </p:sp>
      <p:pic>
        <p:nvPicPr>
          <p:cNvPr descr="images/trilobite-cambrian-explosion-full-width.jpg.thumb.1160.1160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5400" y="1193800"/>
            <a:ext cx="655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Circuitry of ciliary photoreceptors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pressure/cPRC_circuit_Catmai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Verasztó, Gühmann et al. (2018)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Strong cPRC activation after UV exposure</a:t>
            </a:r>
          </a:p>
        </p:txBody>
      </p:sp>
      <p:pic>
        <p:nvPicPr>
          <p:cNvPr descr="images/NOS/UV_stimul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193800"/>
            <a:ext cx="4851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 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Jokura et al. 2023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Nitric-oxide synthase in postsynaptic interneurons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  <p:pic>
        <p:nvPicPr>
          <p:cNvPr descr="images/NOS/Jokura_Fig1_NOS_HC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49400"/>
            <a:ext cx="5105400" cy="170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Jokura et al. 2023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NOS</a:t>
            </a:r>
            <a:r>
              <a:rPr/>
              <a:t> mutants have defective UV response</a:t>
            </a:r>
          </a:p>
        </p:txBody>
      </p:sp>
      <p:pic>
        <p:nvPicPr>
          <p:cNvPr descr="images/NOS/NOS-Architectur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193800"/>
            <a:ext cx="762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NOS/WTvsNOS11_cPR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 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Jokura et al. 2023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 quest of the origin of eyes</a:t>
            </a:r>
          </a:p>
        </p:txBody>
      </p:sp>
      <p:pic>
        <p:nvPicPr>
          <p:cNvPr descr="images/ERC_Figure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1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National History Museum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ERC AdG Project - PROTOEYE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Coral larvae</a:t>
            </a:r>
          </a:p>
        </p:txBody>
      </p:sp>
      <p:pic>
        <p:nvPicPr>
          <p:cNvPr descr="images/coral/bodywall_Acropora_SE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0800" y="1193800"/>
            <a:ext cx="2298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 Hannah Laeverenz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Poon et al. 2023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Coral larval light responses and connectome</a:t>
            </a:r>
          </a:p>
        </p:txBody>
      </p:sp>
      <p:pic>
        <p:nvPicPr>
          <p:cNvPr descr="movies/Emelie/larva06_contr_slow.webm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movies/Aiptasia_video1.webm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Brodrick et al. 2025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Field trips to explore marine plankton</a:t>
            </a:r>
          </a:p>
        </p:txBody>
      </p:sp>
      <p:pic>
        <p:nvPicPr>
          <p:cNvPr descr="images/Sorgeto_Pic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schia_boa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Ischia, Sorgeto, 2024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Field trips lead to unexpected discoveries</a:t>
            </a:r>
          </a:p>
        </p:txBody>
      </p:sp>
      <p:pic>
        <p:nvPicPr>
          <p:cNvPr descr="images/Ischia_polycla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41600" y="1193800"/>
            <a:ext cx="3860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Alexandra Kerbl, Ischia May 31, 2024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Zooplankton behaviour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this?</a:t>
            </a:r>
          </a:p>
        </p:txBody>
      </p:sp>
      <p:pic>
        <p:nvPicPr>
          <p:cNvPr descr="images/Ischia_polyclad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1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with Alexandra Kerbl, Ischia May 31, 2024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/polyclads_Ischia_May2024zoom.webm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Egg plates and Müller’s larvae of polyclad flatworms</a:t>
            </a:r>
          </a:p>
        </p:txBody>
      </p:sp>
      <p:pic>
        <p:nvPicPr>
          <p:cNvPr descr="images/Fichier_1Polyclad_larvae_SEM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9500" y="1193800"/>
            <a:ext cx="2806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planocera_ceratommata-slb21_image1200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Karel Mocaer, Alexandra Kerbl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Müller’s larvae have a ciliomotor nervous system</a:t>
            </a:r>
          </a:p>
        </p:txBody>
      </p:sp>
      <p:pic>
        <p:nvPicPr>
          <p:cNvPr descr="images/Ciliomotor/Lacalli_Muller_larv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11500" y="1193800"/>
            <a:ext cx="2921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Lacalli 1982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Ciliomotor system in </a:t>
            </a:r>
            <a:r>
              <a:rPr i="1"/>
              <a:t>Platynereis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24 ciliomotor neurons</a:t>
            </a:r>
            <a:r>
              <a:rPr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2 Cholinergic Loop neurons</a:t>
            </a:r>
            <a:r>
              <a:rPr/>
              <a:t> 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Verasztó et al. (2017)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Comparative vEM &amp; connectomics of marine larvae</a:t>
            </a:r>
          </a:p>
        </p:txBody>
      </p:sp>
      <p:pic>
        <p:nvPicPr>
          <p:cNvPr descr="images/ciliated_larva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82800"/>
            <a:ext cx="4038600" cy="161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/>
            <a:r>
              <a:rPr/>
              <a:t>12 labs (EU, UK)</a:t>
            </a:r>
          </a:p>
          <a:p>
            <a:pPr lvl="0"/>
            <a:r>
              <a:rPr/>
              <a:t>vEM of marine invertebrates</a:t>
            </a:r>
          </a:p>
          <a:p>
            <a:pPr lvl="0"/>
            <a:r>
              <a:rPr/>
              <a:t>evolution of cell types</a:t>
            </a:r>
          </a:p>
          <a:p>
            <a:pPr lvl="0"/>
            <a:r>
              <a:rPr/>
              <a:t>integrate with molecular atlases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s/larvae.webm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movies/startle.webm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Sanja Jasek</a:t>
            </a:r>
          </a:p>
          <a:p>
            <a:pPr lvl="0"/>
            <a:r>
              <a:rPr/>
              <a:t>Alexandra Kerbl</a:t>
            </a:r>
          </a:p>
          <a:p>
            <a:pPr lvl="0"/>
            <a:r>
              <a:rPr/>
              <a:t>Emily Savage</a:t>
            </a:r>
          </a:p>
          <a:p>
            <a:pPr lvl="0"/>
            <a:r>
              <a:rPr/>
              <a:t>Simone Wolters</a:t>
            </a:r>
          </a:p>
          <a:p>
            <a:pPr lvl="0"/>
            <a:r>
              <a:rPr/>
              <a:t>Lara Keweloh</a:t>
            </a:r>
          </a:p>
          <a:p>
            <a:pPr lvl="0"/>
            <a:r>
              <a:rPr/>
              <a:t>Kevin Urbansky</a:t>
            </a:r>
          </a:p>
          <a:p>
            <a:pPr lvl="0"/>
            <a:r>
              <a:rPr/>
              <a:t>Karel Mocaer</a:t>
            </a:r>
          </a:p>
          <a:p>
            <a:pPr lvl="0"/>
            <a:r>
              <a:rPr/>
              <a:t>David Hug</a:t>
            </a:r>
          </a:p>
          <a:p>
            <a:pPr lvl="0"/>
            <a:r>
              <a:rPr/>
              <a:t>Benedikt Dürr</a:t>
            </a:r>
          </a:p>
          <a:p>
            <a:pPr lvl="0"/>
            <a:r>
              <a:rPr/>
              <a:t>Ira Maegele</a:t>
            </a:r>
          </a:p>
          <a:p>
            <a:pPr lvl="0"/>
            <a:r>
              <a:rPr/>
              <a:t>Emelie Brodrick (Exeter)</a:t>
            </a:r>
          </a:p>
        </p:txBody>
      </p:sp>
      <p:pic>
        <p:nvPicPr>
          <p:cNvPr descr="images/Lab_photo1_COS_12Mar202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Kei_Jokur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59100" y="1193800"/>
            <a:ext cx="3213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Platynereis dumerilii</a:t>
            </a:r>
          </a:p>
        </p:txBody>
      </p:sp>
      <p:pic>
        <p:nvPicPr>
          <p:cNvPr descr="images/Platy_SE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/>
            <a:r>
              <a:rPr/>
              <a:t>breeding culture</a:t>
            </a:r>
          </a:p>
          <a:p>
            <a:pPr lvl="0"/>
            <a:r>
              <a:rPr/>
              <a:t>microinjection, transgenesis</a:t>
            </a:r>
          </a:p>
          <a:p>
            <a:pPr lvl="0"/>
            <a:r>
              <a:rPr/>
              <a:t>neuron-specific promoters and antibodies</a:t>
            </a:r>
          </a:p>
          <a:p>
            <a:pPr lvl="0"/>
            <a:r>
              <a:rPr/>
              <a:t>knock-out lines</a:t>
            </a:r>
          </a:p>
          <a:p>
            <a:pPr lvl="0"/>
            <a:r>
              <a:rPr/>
              <a:t>neuronal connectome</a:t>
            </a:r>
          </a:p>
          <a:p>
            <a:pPr lvl="0"/>
            <a:r>
              <a:rPr/>
              <a:t>neuronal activity imaging 😎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From biophysics to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biophysics</a:t>
            </a:r>
          </a:p>
        </p:txBody>
      </p:sp>
      <p:pic>
        <p:nvPicPr>
          <p:cNvPr descr="images/platynereis/Poon_metachrony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25600"/>
            <a:ext cx="38862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connectomics</a:t>
            </a:r>
          </a:p>
        </p:txBody>
      </p:sp>
      <p:pic>
        <p:nvPicPr>
          <p:cNvPr descr="images/Ciliomotor/Figure_head_sensory_anterio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90600" y="1625600"/>
            <a:ext cx="29591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genetics</a:t>
            </a:r>
          </a:p>
        </p:txBody>
      </p:sp>
      <p:pic>
        <p:nvPicPr>
          <p:cNvPr descr="images/Startle/PKD1_transgene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35500" y="1739900"/>
            <a:ext cx="4038600" cy="2717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environment</a:t>
            </a:r>
          </a:p>
        </p:txBody>
      </p:sp>
      <p:pic>
        <p:nvPicPr>
          <p:cNvPr descr="images/Startle/copepod_predation.png" id="0" name="Picture 1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635500" y="1917700"/>
            <a:ext cx="40386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Biophysics of ciliary microswimmers</a:t>
            </a:r>
          </a:p>
        </p:txBody>
      </p:sp>
      <p:pic>
        <p:nvPicPr>
          <p:cNvPr descr="images/platynereis/Poon_metachrony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4038600" cy="256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movies/Cilia_simulation2.webm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neurobiology of zooplankton larvae</dc:title>
  <dc:creator>Gáspár Jékely</dc:creator>
  <cp:keywords/>
  <dcterms:created xsi:type="dcterms:W3CDTF">2025-02-17T09:42:37Z</dcterms:created>
  <dcterms:modified xsi:type="dcterms:W3CDTF">2025-02-17T09:42:37Z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institute">
    <vt:lpwstr>Centre for Organismal Studies, Heidelberg University @jekely@biologists.social</vt:lpwstr>
  </property>
  <property fmtid="{D5CDD505-2E9C-101B-9397-08002B2CF9AE}" pid="11" name="institutes">
    <vt:lpwstr/>
  </property>
  <property fmtid="{D5CDD505-2E9C-101B-9397-08002B2CF9AE}" pid="12" name="labels">
    <vt:lpwstr/>
  </property>
  <property fmtid="{D5CDD505-2E9C-101B-9397-08002B2CF9AE}" pid="13" name="subtitle">
    <vt:lpwstr>COS SAB 2025</vt:lpwstr>
  </property>
  <property fmtid="{D5CDD505-2E9C-101B-9397-08002B2CF9AE}" pid="14" name="toc-title">
    <vt:lpwstr>Table of contents</vt:lpwstr>
  </property>
</Properties>
</file>